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"/>
  </p:notesMasterIdLst>
  <p:sldIdLst>
    <p:sldId id="257" r:id="rId2"/>
    <p:sldId id="258" r:id="rId3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E4F3"/>
    <a:srgbClr val="E84A26"/>
    <a:srgbClr val="12284C"/>
    <a:srgbClr val="2659B0"/>
    <a:srgbClr val="DEB1AA"/>
    <a:srgbClr val="E197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8"/>
    <p:restoredTop sz="94648"/>
  </p:normalViewPr>
  <p:slideViewPr>
    <p:cSldViewPr snapToGrid="0" snapToObjects="1">
      <p:cViewPr>
        <p:scale>
          <a:sx n="27" d="100"/>
          <a:sy n="27" d="100"/>
        </p:scale>
        <p:origin x="960" y="-11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56D97-CD17-1F40-B389-0A367E934767}" type="datetimeFigureOut">
              <a:rPr lang="en-US" smtClean="0"/>
              <a:t>7/23/22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49A88-0F90-D147-A744-FF19843FA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59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57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49A88-0F90-D147-A744-FF19843FA2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41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3D35-9072-DB45-99DD-A79168923701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CCB1-FBB8-6742-8B94-8D0340A63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92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3D35-9072-DB45-99DD-A79168923701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CCB1-FBB8-6742-8B94-8D0340A63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90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3D35-9072-DB45-99DD-A79168923701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CCB1-FBB8-6742-8B94-8D0340A63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80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3D35-9072-DB45-99DD-A79168923701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CCB1-FBB8-6742-8B94-8D0340A63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74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3D35-9072-DB45-99DD-A79168923701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CCB1-FBB8-6742-8B94-8D0340A63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65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3D35-9072-DB45-99DD-A79168923701}" type="datetimeFigureOut">
              <a:rPr lang="en-US" smtClean="0"/>
              <a:t>7/23/22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CCB1-FBB8-6742-8B94-8D0340A63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62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3D35-9072-DB45-99DD-A79168923701}" type="datetimeFigureOut">
              <a:rPr lang="en-US" smtClean="0"/>
              <a:t>7/23/22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CCB1-FBB8-6742-8B94-8D0340A63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16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3D35-9072-DB45-99DD-A79168923701}" type="datetimeFigureOut">
              <a:rPr lang="en-US" smtClean="0"/>
              <a:t>7/23/22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CCB1-FBB8-6742-8B94-8D0340A63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63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3D35-9072-DB45-99DD-A79168923701}" type="datetimeFigureOut">
              <a:rPr lang="en-US" smtClean="0"/>
              <a:t>7/23/22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CCB1-FBB8-6742-8B94-8D0340A63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39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3D35-9072-DB45-99DD-A79168923701}" type="datetimeFigureOut">
              <a:rPr lang="en-US" smtClean="0"/>
              <a:t>7/23/22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CCB1-FBB8-6742-8B94-8D0340A63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27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3D35-9072-DB45-99DD-A79168923701}" type="datetimeFigureOut">
              <a:rPr lang="en-US" smtClean="0"/>
              <a:t>7/23/22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CCB1-FBB8-6742-8B94-8D0340A63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6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F3D35-9072-DB45-99DD-A79168923701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BCCB1-FBB8-6742-8B94-8D0340A63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61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emf"/><Relationship Id="rId10" Type="http://schemas.openxmlformats.org/officeDocument/2006/relationships/image" Target="../media/image8.jpg"/><Relationship Id="rId19" Type="http://schemas.openxmlformats.org/officeDocument/2006/relationships/image" Target="../media/image17.jpe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8E875D-FFC0-BA84-9248-333324521A04}"/>
              </a:ext>
            </a:extLst>
          </p:cNvPr>
          <p:cNvSpPr/>
          <p:nvPr/>
        </p:nvSpPr>
        <p:spPr>
          <a:xfrm>
            <a:off x="0" y="-38693"/>
            <a:ext cx="43890403" cy="5275210"/>
          </a:xfrm>
          <a:prstGeom prst="rect">
            <a:avLst/>
          </a:prstGeom>
          <a:solidFill>
            <a:srgbClr val="12284C"/>
          </a:solidFill>
          <a:ln>
            <a:solidFill>
              <a:srgbClr val="122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32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B3D03-FC69-2B83-26DA-C3E4FEE09CCF}"/>
              </a:ext>
            </a:extLst>
          </p:cNvPr>
          <p:cNvSpPr txBox="1"/>
          <p:nvPr/>
        </p:nvSpPr>
        <p:spPr>
          <a:xfrm>
            <a:off x="9749508" y="0"/>
            <a:ext cx="25287653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60" u="sng" dirty="0">
                <a:solidFill>
                  <a:schemeClr val="bg1"/>
                </a:solidFill>
                <a:latin typeface="Times" pitchFamily="2" charset="0"/>
              </a:rPr>
              <a:t>Spatial Analysis of Tumor Heterogeneity Using Machine Learning Techniques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C20FD9-18DF-41E7-4633-605A577B8E33}"/>
              </a:ext>
            </a:extLst>
          </p:cNvPr>
          <p:cNvSpPr txBox="1"/>
          <p:nvPr/>
        </p:nvSpPr>
        <p:spPr>
          <a:xfrm>
            <a:off x="313485" y="7147337"/>
            <a:ext cx="12616982" cy="867930"/>
          </a:xfrm>
          <a:prstGeom prst="rect">
            <a:avLst/>
          </a:prstGeom>
          <a:solidFill>
            <a:srgbClr val="E84A26"/>
          </a:solidFill>
          <a:ln>
            <a:solidFill>
              <a:srgbClr val="E84A2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40" b="1" u="sng" dirty="0">
                <a:solidFill>
                  <a:srgbClr val="12284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33F0-3852-D896-8C7B-2AFC34933286}"/>
              </a:ext>
            </a:extLst>
          </p:cNvPr>
          <p:cNvSpPr txBox="1"/>
          <p:nvPr/>
        </p:nvSpPr>
        <p:spPr>
          <a:xfrm>
            <a:off x="132526" y="18210491"/>
            <a:ext cx="12624010" cy="867930"/>
          </a:xfrm>
          <a:prstGeom prst="rect">
            <a:avLst/>
          </a:prstGeom>
          <a:solidFill>
            <a:srgbClr val="E84A26"/>
          </a:solidFill>
          <a:ln>
            <a:solidFill>
              <a:srgbClr val="E84A2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700" b="1" u="sng">
                <a:solidFill>
                  <a:srgbClr val="12284C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5040" dirty="0"/>
              <a:t>Related Research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822349-D0F9-81CC-C7B5-93CEB572D5CF}"/>
              </a:ext>
            </a:extLst>
          </p:cNvPr>
          <p:cNvSpPr txBox="1"/>
          <p:nvPr/>
        </p:nvSpPr>
        <p:spPr>
          <a:xfrm>
            <a:off x="13770266" y="7147478"/>
            <a:ext cx="16222277" cy="867930"/>
          </a:xfrm>
          <a:prstGeom prst="rect">
            <a:avLst/>
          </a:prstGeom>
          <a:solidFill>
            <a:srgbClr val="E84A26"/>
          </a:solidFill>
          <a:ln>
            <a:solidFill>
              <a:srgbClr val="E84A2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700" b="1" u="sng">
                <a:solidFill>
                  <a:srgbClr val="12284C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5040" dirty="0"/>
              <a:t>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D585DA-AF88-698C-352A-7B23B8EB643F}"/>
              </a:ext>
            </a:extLst>
          </p:cNvPr>
          <p:cNvSpPr txBox="1"/>
          <p:nvPr/>
        </p:nvSpPr>
        <p:spPr>
          <a:xfrm>
            <a:off x="30762648" y="7147337"/>
            <a:ext cx="12820934" cy="867930"/>
          </a:xfrm>
          <a:prstGeom prst="rect">
            <a:avLst/>
          </a:prstGeom>
          <a:solidFill>
            <a:srgbClr val="E84A26"/>
          </a:solidFill>
          <a:ln>
            <a:solidFill>
              <a:srgbClr val="E84A2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700" b="1" u="sng">
                <a:solidFill>
                  <a:srgbClr val="12284C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5040" dirty="0"/>
              <a:t>Results &amp; 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B699B3-2988-5C19-23FD-1A169C507A84}"/>
              </a:ext>
            </a:extLst>
          </p:cNvPr>
          <p:cNvSpPr txBox="1"/>
          <p:nvPr/>
        </p:nvSpPr>
        <p:spPr>
          <a:xfrm>
            <a:off x="359582" y="8450064"/>
            <a:ext cx="1261262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7222" indent="-617222"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defined by the National Cancer Institute, tumor heterogeneity describes how 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tumor cells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same cancer type can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exhibit differences from one another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17222" indent="-617222"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property serves as a serious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effective cancer treatments and therapies [2].</a:t>
            </a:r>
          </a:p>
          <a:p>
            <a:pPr marL="617222" indent="-617222"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the use of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transcriptomics,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method of RNA sequencing that captures gene expression over entire tumor tissue samples [3]. Specifically, we analyze tumor heterogeneity of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metastatic ER positive breast cancer tissue from liver samples.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17222" indent="-617222"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Ultimately, we find that spatial analysis and machine learning techniques can effectively analyze tumor heterogeneity by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segmenting key regions and identifying notable gene expression patterns.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634404-5310-1B35-9316-930BE46A169E}"/>
              </a:ext>
            </a:extLst>
          </p:cNvPr>
          <p:cNvSpPr txBox="1"/>
          <p:nvPr/>
        </p:nvSpPr>
        <p:spPr>
          <a:xfrm>
            <a:off x="30866423" y="29380109"/>
            <a:ext cx="12745325" cy="393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192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NCI Dictionary of Cancer terms</a:t>
            </a:r>
            <a:r>
              <a:rPr lang="en-US" sz="19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National Cancer Institute. (n.d.). Retrieved July 14, 2022, from https://www.cancer.gov/publications/dictionaries/cancer-terms/def/tumor-heterogeneity </a:t>
            </a:r>
          </a:p>
          <a:p>
            <a:r>
              <a:rPr lang="en-US" sz="19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Janku F. Tumor heterogeneity in the clinic: is it a real problem? Ther Adv Med Oncol. 2014 Mar;6(2):43-51. doi: 10.1177/1758834013517414. PMID: 24587830; PMCID: PMC3932055.</a:t>
            </a:r>
          </a:p>
          <a:p>
            <a:r>
              <a:rPr lang="en-US" sz="19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Marx, V. Method of the Year: spatially resolved transcriptomics. Nat Methods 18, 9–14 (2021). https://doi.org/10.1038/s41592-020-01033-y</a:t>
            </a:r>
          </a:p>
          <a:p>
            <a:r>
              <a:rPr lang="en-US" sz="19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[4]Sidra Nawaz, Yinyin Yuan, Computational pathology: Exploring the spatial dimension of tumor ecology, Cancer Letters, Volume 380, Issue 1, 2016, Pages 296-303, ISSN 0304-3835, https://doi.org/10.1016/j.canlet.2015.11.018.</a:t>
            </a:r>
          </a:p>
          <a:p>
            <a:r>
              <a:rPr lang="en-US" sz="19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[5]Berglund, E., Maaskola, J., Schultz, N. et al. Spatial maps of prostate cancer transcriptomes reveal an unexplored landscape of heterogeneity. Nat Commun 9, 2419 (2018). https://doi.org/10.1038/s41467-018-04724-5</a:t>
            </a:r>
          </a:p>
          <a:p>
            <a:endParaRPr lang="en-US" sz="19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9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92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7530C0-45BA-CEA2-61A6-8B3F00B3F9DE}"/>
              </a:ext>
            </a:extLst>
          </p:cNvPr>
          <p:cNvSpPr txBox="1"/>
          <p:nvPr/>
        </p:nvSpPr>
        <p:spPr>
          <a:xfrm>
            <a:off x="128024" y="19544443"/>
            <a:ext cx="126126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7222" indent="-617222"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review of research focused on spatial analysis of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tumor ecology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 effective use of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macroecological statistical methods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analyzing the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microenvironment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tumors, including predatory, mutualistic, commensal, and parasitic relationships between normal, cancer, and immune cells [4]. </a:t>
            </a:r>
          </a:p>
          <a:p>
            <a:pPr marL="617222" indent="-617222"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separate study created spatial maps of prostate cancer samples to delineate cancer foci using gene expression gradients rather than histological factors [5].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5A086A5-3BCE-F132-5DC3-CEFC7C813A80}"/>
              </a:ext>
            </a:extLst>
          </p:cNvPr>
          <p:cNvSpPr/>
          <p:nvPr/>
        </p:nvSpPr>
        <p:spPr>
          <a:xfrm>
            <a:off x="355227" y="5541895"/>
            <a:ext cx="43254158" cy="1286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Finding: SVMs and Random Forest Classifiers can effectively analyze tumor heterogeneity by </a:t>
            </a:r>
            <a:r>
              <a:rPr lang="en-US" sz="5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segmenting tumor, non-tumor, and hepatocyte regions</a:t>
            </a:r>
            <a:r>
              <a:rPr lang="en-US" sz="5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ACA8CBC-7D2B-E806-345D-D9FB75B2A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56" y="25433479"/>
            <a:ext cx="12456074" cy="464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8DEB3D72-5D90-8412-4F5E-949950FBE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30765" y="10630559"/>
            <a:ext cx="4074086" cy="4053715"/>
          </a:xfrm>
          <a:prstGeom prst="rect">
            <a:avLst/>
          </a:prstGeom>
        </p:spPr>
      </p:pic>
      <p:pic>
        <p:nvPicPr>
          <p:cNvPr id="17" name="Picture 16" descr="A piece of meat on a plate&#10;&#10;Description automatically generated with low confidence">
            <a:extLst>
              <a:ext uri="{FF2B5EF4-FFF2-40B4-BE49-F238E27FC236}">
                <a16:creationId xmlns:a16="http://schemas.microsoft.com/office/drawing/2014/main" id="{E404F1C7-04E7-CD57-0EFD-5D8B2C1242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24636" y="10562157"/>
            <a:ext cx="3989448" cy="3969499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218D108-CC38-0D05-62A1-346662EB6A53}"/>
              </a:ext>
            </a:extLst>
          </p:cNvPr>
          <p:cNvSpPr/>
          <p:nvPr/>
        </p:nvSpPr>
        <p:spPr>
          <a:xfrm>
            <a:off x="14184027" y="8924998"/>
            <a:ext cx="15619291" cy="632558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110B3D-190A-E3C5-675A-90B3CFBA9028}"/>
              </a:ext>
            </a:extLst>
          </p:cNvPr>
          <p:cNvSpPr txBox="1"/>
          <p:nvPr/>
        </p:nvSpPr>
        <p:spPr>
          <a:xfrm rot="16200000">
            <a:off x="10635774" y="11727693"/>
            <a:ext cx="5981578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8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Data Preparation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626490B6-BF00-B3C9-42CE-F454A055EA67}"/>
              </a:ext>
            </a:extLst>
          </p:cNvPr>
          <p:cNvSpPr/>
          <p:nvPr/>
        </p:nvSpPr>
        <p:spPr>
          <a:xfrm>
            <a:off x="18696748" y="12229309"/>
            <a:ext cx="1156882" cy="672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0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0BE77FB-FBF3-19C9-06E8-0B07703A42D3}"/>
              </a:ext>
            </a:extLst>
          </p:cNvPr>
          <p:cNvSpPr/>
          <p:nvPr/>
        </p:nvSpPr>
        <p:spPr>
          <a:xfrm>
            <a:off x="23954030" y="12136872"/>
            <a:ext cx="1156882" cy="672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9BFD38-B4E5-987D-04F9-34BF5135C0AD}"/>
              </a:ext>
            </a:extLst>
          </p:cNvPr>
          <p:cNvSpPr txBox="1"/>
          <p:nvPr/>
        </p:nvSpPr>
        <p:spPr>
          <a:xfrm>
            <a:off x="14649965" y="15282905"/>
            <a:ext cx="3835685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Fresh Frozen Tissue Sample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3AB4F2-53E5-E402-1784-7E8B3473AA1C}"/>
              </a:ext>
            </a:extLst>
          </p:cNvPr>
          <p:cNvSpPr txBox="1"/>
          <p:nvPr/>
        </p:nvSpPr>
        <p:spPr>
          <a:xfrm>
            <a:off x="19955081" y="15305865"/>
            <a:ext cx="3835685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 Coordinates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49D2A8-0593-ADF1-0086-609B3F8DC91D}"/>
              </a:ext>
            </a:extLst>
          </p:cNvPr>
          <p:cNvSpPr txBox="1"/>
          <p:nvPr/>
        </p:nvSpPr>
        <p:spPr>
          <a:xfrm>
            <a:off x="25329306" y="15457752"/>
            <a:ext cx="4055021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UMI Counts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3E7553-D503-2720-B96D-F5688621F1B7}"/>
              </a:ext>
            </a:extLst>
          </p:cNvPr>
          <p:cNvSpPr txBox="1"/>
          <p:nvPr/>
        </p:nvSpPr>
        <p:spPr>
          <a:xfrm rot="16200000">
            <a:off x="11300755" y="19593184"/>
            <a:ext cx="4766048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8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Data Preprocessing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196BA72-88B8-397B-B354-8A50CD9FEEAA}"/>
              </a:ext>
            </a:extLst>
          </p:cNvPr>
          <p:cNvSpPr/>
          <p:nvPr/>
        </p:nvSpPr>
        <p:spPr>
          <a:xfrm>
            <a:off x="14259547" y="17191414"/>
            <a:ext cx="15661978" cy="5347694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E58358-A5AE-E5A8-FFA2-BF527A7B4C36}"/>
              </a:ext>
            </a:extLst>
          </p:cNvPr>
          <p:cNvSpPr txBox="1"/>
          <p:nvPr/>
        </p:nvSpPr>
        <p:spPr>
          <a:xfrm>
            <a:off x="14897073" y="22611561"/>
            <a:ext cx="502988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Summary Statistics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6B4B079-678A-0F0D-6A95-54A4730FA6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12764" y="18055883"/>
            <a:ext cx="5771245" cy="387517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7FAE224-FF4C-70D8-81C7-29A17F19B5B3}"/>
              </a:ext>
            </a:extLst>
          </p:cNvPr>
          <p:cNvSpPr txBox="1"/>
          <p:nvPr/>
        </p:nvSpPr>
        <p:spPr>
          <a:xfrm>
            <a:off x="23790763" y="22776873"/>
            <a:ext cx="502988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+ Manual Filtering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74C9DA-97E2-E470-5A60-8A26708F17A7}"/>
              </a:ext>
            </a:extLst>
          </p:cNvPr>
          <p:cNvSpPr txBox="1"/>
          <p:nvPr/>
        </p:nvSpPr>
        <p:spPr>
          <a:xfrm rot="16200000">
            <a:off x="11916361" y="27698914"/>
            <a:ext cx="3707810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2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ML Analysis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CFC3613-5C8B-527B-4B29-C7153D7C66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34443" y="17922268"/>
            <a:ext cx="6845117" cy="4183122"/>
          </a:xfrm>
          <a:prstGeom prst="rect">
            <a:avLst/>
          </a:prstGeom>
        </p:spPr>
      </p:pic>
      <p:sp>
        <p:nvSpPr>
          <p:cNvPr id="56" name="Right Arrow 55">
            <a:extLst>
              <a:ext uri="{FF2B5EF4-FFF2-40B4-BE49-F238E27FC236}">
                <a16:creationId xmlns:a16="http://schemas.microsoft.com/office/drawing/2014/main" id="{C96DEC35-800A-348A-B858-993624BDEF27}"/>
              </a:ext>
            </a:extLst>
          </p:cNvPr>
          <p:cNvSpPr/>
          <p:nvPr/>
        </p:nvSpPr>
        <p:spPr>
          <a:xfrm>
            <a:off x="20499678" y="19893584"/>
            <a:ext cx="2019096" cy="672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0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F0145E4-1578-D173-0AD8-0A4AAEFA01BF}"/>
              </a:ext>
            </a:extLst>
          </p:cNvPr>
          <p:cNvSpPr/>
          <p:nvPr/>
        </p:nvSpPr>
        <p:spPr>
          <a:xfrm>
            <a:off x="14447426" y="24252518"/>
            <a:ext cx="15259896" cy="6973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7574FF7-BE9C-6EF6-4066-A0803B9AB8AB}"/>
              </a:ext>
            </a:extLst>
          </p:cNvPr>
          <p:cNvSpPr txBox="1"/>
          <p:nvPr/>
        </p:nvSpPr>
        <p:spPr>
          <a:xfrm>
            <a:off x="16310623" y="9268997"/>
            <a:ext cx="11451336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10X Genomics Visium Spaceranger Pipeline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B7B5014-8D83-0030-3361-2CE7AFA81357}"/>
              </a:ext>
            </a:extLst>
          </p:cNvPr>
          <p:cNvSpPr txBox="1"/>
          <p:nvPr/>
        </p:nvSpPr>
        <p:spPr>
          <a:xfrm>
            <a:off x="14327671" y="31395970"/>
            <a:ext cx="6359669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Annotations to Target Vectors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181B16C-9832-047F-38A3-CF85758F3C90}"/>
              </a:ext>
            </a:extLst>
          </p:cNvPr>
          <p:cNvSpPr txBox="1"/>
          <p:nvPr/>
        </p:nvSpPr>
        <p:spPr>
          <a:xfrm>
            <a:off x="23058353" y="31504056"/>
            <a:ext cx="6359669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Classifying Tissue Coordinates</a:t>
            </a:r>
          </a:p>
        </p:txBody>
      </p:sp>
      <p:pic>
        <p:nvPicPr>
          <p:cNvPr id="68" name="Picture 67" descr="Map&#10;&#10;Description automatically generated">
            <a:extLst>
              <a:ext uri="{FF2B5EF4-FFF2-40B4-BE49-F238E27FC236}">
                <a16:creationId xmlns:a16="http://schemas.microsoft.com/office/drawing/2014/main" id="{5A28B7CA-3E56-0992-0417-BDBDB2C51B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95621" y="25111032"/>
            <a:ext cx="5420434" cy="5394413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C66FE260-839F-2D6E-5958-47609014DF76}"/>
              </a:ext>
            </a:extLst>
          </p:cNvPr>
          <p:cNvSpPr txBox="1"/>
          <p:nvPr/>
        </p:nvSpPr>
        <p:spPr>
          <a:xfrm>
            <a:off x="30774951" y="19873337"/>
            <a:ext cx="12820934" cy="867930"/>
          </a:xfrm>
          <a:prstGeom prst="rect">
            <a:avLst/>
          </a:prstGeom>
          <a:solidFill>
            <a:srgbClr val="E84A26"/>
          </a:solidFill>
          <a:ln>
            <a:solidFill>
              <a:srgbClr val="E84A2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700" b="1" u="sng">
                <a:solidFill>
                  <a:srgbClr val="12284C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5040" dirty="0"/>
              <a:t>Future Work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F194D95-8458-E331-8CF3-53C69C158E60}"/>
              </a:ext>
            </a:extLst>
          </p:cNvPr>
          <p:cNvSpPr txBox="1"/>
          <p:nvPr/>
        </p:nvSpPr>
        <p:spPr>
          <a:xfrm>
            <a:off x="30774951" y="28319268"/>
            <a:ext cx="12820934" cy="867930"/>
          </a:xfrm>
          <a:prstGeom prst="rect">
            <a:avLst/>
          </a:prstGeom>
          <a:solidFill>
            <a:srgbClr val="E84A26"/>
          </a:solidFill>
          <a:ln>
            <a:solidFill>
              <a:srgbClr val="E84A2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700" b="1" u="sng">
                <a:solidFill>
                  <a:srgbClr val="12284C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5040" dirty="0"/>
              <a:t>References</a:t>
            </a:r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id="{95485DE5-4C3D-EC82-8D3B-3E01A4F392A6}"/>
              </a:ext>
            </a:extLst>
          </p:cNvPr>
          <p:cNvSpPr/>
          <p:nvPr/>
        </p:nvSpPr>
        <p:spPr>
          <a:xfrm>
            <a:off x="21097769" y="25432949"/>
            <a:ext cx="1823362" cy="672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0"/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0167F390-C1A3-7B68-4384-28922A8051A7}"/>
              </a:ext>
            </a:extLst>
          </p:cNvPr>
          <p:cNvSpPr/>
          <p:nvPr/>
        </p:nvSpPr>
        <p:spPr>
          <a:xfrm>
            <a:off x="21097769" y="26852554"/>
            <a:ext cx="1823362" cy="672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0"/>
          </a:p>
        </p:txBody>
      </p:sp>
      <p:sp>
        <p:nvSpPr>
          <p:cNvPr id="82" name="Right Arrow 81">
            <a:extLst>
              <a:ext uri="{FF2B5EF4-FFF2-40B4-BE49-F238E27FC236}">
                <a16:creationId xmlns:a16="http://schemas.microsoft.com/office/drawing/2014/main" id="{28AD7270-9849-7120-8855-B51BF03F59D9}"/>
              </a:ext>
            </a:extLst>
          </p:cNvPr>
          <p:cNvSpPr/>
          <p:nvPr/>
        </p:nvSpPr>
        <p:spPr>
          <a:xfrm>
            <a:off x="21129914" y="28314187"/>
            <a:ext cx="1823362" cy="672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0"/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3A28D913-A6D7-37E1-98FC-7F73F841E432}"/>
              </a:ext>
            </a:extLst>
          </p:cNvPr>
          <p:cNvSpPr/>
          <p:nvPr/>
        </p:nvSpPr>
        <p:spPr>
          <a:xfrm>
            <a:off x="21129919" y="29690218"/>
            <a:ext cx="1823362" cy="672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8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BDF1D40-AFE5-EE05-D3F5-B163F02908E8}"/>
              </a:ext>
            </a:extLst>
          </p:cNvPr>
          <p:cNvSpPr txBox="1"/>
          <p:nvPr/>
        </p:nvSpPr>
        <p:spPr>
          <a:xfrm>
            <a:off x="24006837" y="25331250"/>
            <a:ext cx="4597734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3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CC6C845-4435-78A2-E499-E19C22F2BD25}"/>
              </a:ext>
            </a:extLst>
          </p:cNvPr>
          <p:cNvSpPr txBox="1"/>
          <p:nvPr/>
        </p:nvSpPr>
        <p:spPr>
          <a:xfrm>
            <a:off x="22474672" y="26759863"/>
            <a:ext cx="796199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3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6E6A28E-4D7F-020E-11A0-19FF94E667AF}"/>
              </a:ext>
            </a:extLst>
          </p:cNvPr>
          <p:cNvSpPr txBox="1"/>
          <p:nvPr/>
        </p:nvSpPr>
        <p:spPr>
          <a:xfrm>
            <a:off x="23534037" y="28188476"/>
            <a:ext cx="5843266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3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Classifier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31B0BD-0AD6-04AF-2850-592957F8A4A2}"/>
              </a:ext>
            </a:extLst>
          </p:cNvPr>
          <p:cNvSpPr txBox="1"/>
          <p:nvPr/>
        </p:nvSpPr>
        <p:spPr>
          <a:xfrm>
            <a:off x="25461684" y="29671826"/>
            <a:ext cx="1569660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3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t-SNE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B8238479-32EE-9A3E-4288-DD4235038B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75602" y="14318684"/>
            <a:ext cx="4010914" cy="2907173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82518C9-48AA-FC09-FD22-CA83A7793F6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014"/>
          <a:stretch/>
        </p:blipFill>
        <p:spPr>
          <a:xfrm>
            <a:off x="35183882" y="14314638"/>
            <a:ext cx="4177262" cy="292226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5A0CF63C-5362-469E-CC9C-0350A6BDE9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489669" y="14288334"/>
            <a:ext cx="4060018" cy="2907173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D85C493B-F612-5B56-E0CA-C33702401EE8}"/>
              </a:ext>
            </a:extLst>
          </p:cNvPr>
          <p:cNvSpPr txBox="1"/>
          <p:nvPr/>
        </p:nvSpPr>
        <p:spPr>
          <a:xfrm>
            <a:off x="30873535" y="17226246"/>
            <a:ext cx="312938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80" dirty="0">
                <a:latin typeface="Times" pitchFamily="2" charset="0"/>
              </a:rPr>
              <a:t>Logistic Regression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7C0068E-50F4-46BA-91E2-0918FFD375BF}"/>
              </a:ext>
            </a:extLst>
          </p:cNvPr>
          <p:cNvSpPr txBox="1"/>
          <p:nvPr/>
        </p:nvSpPr>
        <p:spPr>
          <a:xfrm>
            <a:off x="35205358" y="17274203"/>
            <a:ext cx="378571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80" dirty="0">
                <a:latin typeface="Times" pitchFamily="2" charset="0"/>
              </a:rPr>
              <a:t>Support Vector Machine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E11175F-850C-A91F-2EBC-E4A4FDC25403}"/>
              </a:ext>
            </a:extLst>
          </p:cNvPr>
          <p:cNvSpPr txBox="1"/>
          <p:nvPr/>
        </p:nvSpPr>
        <p:spPr>
          <a:xfrm>
            <a:off x="39614012" y="17255137"/>
            <a:ext cx="396134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80" dirty="0">
                <a:latin typeface="Times" pitchFamily="2" charset="0"/>
              </a:rPr>
              <a:t>Random Forest Classifier</a:t>
            </a:r>
          </a:p>
        </p:txBody>
      </p:sp>
      <p:graphicFrame>
        <p:nvGraphicFramePr>
          <p:cNvPr id="92" name="Table 94">
            <a:extLst>
              <a:ext uri="{FF2B5EF4-FFF2-40B4-BE49-F238E27FC236}">
                <a16:creationId xmlns:a16="http://schemas.microsoft.com/office/drawing/2014/main" id="{0B02BD1C-6869-3A7D-870E-612346A73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454271"/>
              </p:ext>
            </p:extLst>
          </p:nvPr>
        </p:nvGraphicFramePr>
        <p:xfrm>
          <a:off x="36731966" y="8382210"/>
          <a:ext cx="6851616" cy="481298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425808">
                  <a:extLst>
                    <a:ext uri="{9D8B030D-6E8A-4147-A177-3AD203B41FA5}">
                      <a16:colId xmlns:a16="http://schemas.microsoft.com/office/drawing/2014/main" val="1678404838"/>
                    </a:ext>
                  </a:extLst>
                </a:gridCol>
                <a:gridCol w="3425808">
                  <a:extLst>
                    <a:ext uri="{9D8B030D-6E8A-4147-A177-3AD203B41FA5}">
                      <a16:colId xmlns:a16="http://schemas.microsoft.com/office/drawing/2014/main" val="1410584626"/>
                    </a:ext>
                  </a:extLst>
                </a:gridCol>
              </a:tblGrid>
              <a:tr h="2052077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Tumor vs. Non-Tumor Acc. (</a:t>
                      </a:r>
                      <a:r>
                        <a:rPr lang="en-US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F8_37)f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29184" marR="329184" marT="164592" marB="1645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Tumor vs. Non-Tumor vs. Hepatocyte Acc. (F8_37)</a:t>
                      </a:r>
                    </a:p>
                  </a:txBody>
                  <a:tcPr marL="329184" marR="329184" marT="164592" marB="164592"/>
                </a:tc>
                <a:extLst>
                  <a:ext uri="{0D108BD9-81ED-4DB2-BD59-A6C34878D82A}">
                    <a16:rowId xmlns:a16="http://schemas.microsoft.com/office/drawing/2014/main" val="1130563863"/>
                  </a:ext>
                </a:extLst>
              </a:tr>
              <a:tr h="92030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86.8%</a:t>
                      </a:r>
                    </a:p>
                  </a:txBody>
                  <a:tcPr marL="329184" marR="329184" marT="164592" marB="16459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91.3%</a:t>
                      </a:r>
                    </a:p>
                  </a:txBody>
                  <a:tcPr marL="329184" marR="329184" marT="164592" marB="164592"/>
                </a:tc>
                <a:extLst>
                  <a:ext uri="{0D108BD9-81ED-4DB2-BD59-A6C34878D82A}">
                    <a16:rowId xmlns:a16="http://schemas.microsoft.com/office/drawing/2014/main" val="3049800863"/>
                  </a:ext>
                </a:extLst>
              </a:tr>
              <a:tr h="92030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93.5%</a:t>
                      </a:r>
                    </a:p>
                  </a:txBody>
                  <a:tcPr marL="329184" marR="329184" marT="164592" marB="16459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93.2%</a:t>
                      </a:r>
                    </a:p>
                  </a:txBody>
                  <a:tcPr marL="329184" marR="329184" marT="164592" marB="164592"/>
                </a:tc>
                <a:extLst>
                  <a:ext uri="{0D108BD9-81ED-4DB2-BD59-A6C34878D82A}">
                    <a16:rowId xmlns:a16="http://schemas.microsoft.com/office/drawing/2014/main" val="1173929309"/>
                  </a:ext>
                </a:extLst>
              </a:tr>
              <a:tr h="92030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93.9%</a:t>
                      </a:r>
                    </a:p>
                  </a:txBody>
                  <a:tcPr marL="329184" marR="329184" marT="164592" marB="164592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93.3%</a:t>
                      </a:r>
                    </a:p>
                  </a:txBody>
                  <a:tcPr marL="329184" marR="329184" marT="164592" marB="164592"/>
                </a:tc>
                <a:extLst>
                  <a:ext uri="{0D108BD9-81ED-4DB2-BD59-A6C34878D82A}">
                    <a16:rowId xmlns:a16="http://schemas.microsoft.com/office/drawing/2014/main" val="1416627990"/>
                  </a:ext>
                </a:extLst>
              </a:tr>
            </a:tbl>
          </a:graphicData>
        </a:graphic>
      </p:graphicFrame>
      <p:sp>
        <p:nvSpPr>
          <p:cNvPr id="95" name="TextBox 94">
            <a:extLst>
              <a:ext uri="{FF2B5EF4-FFF2-40B4-BE49-F238E27FC236}">
                <a16:creationId xmlns:a16="http://schemas.microsoft.com/office/drawing/2014/main" id="{F994928F-808D-7A19-E0C3-430066C914EA}"/>
              </a:ext>
            </a:extLst>
          </p:cNvPr>
          <p:cNvSpPr txBox="1"/>
          <p:nvPr/>
        </p:nvSpPr>
        <p:spPr>
          <a:xfrm>
            <a:off x="34812209" y="13410006"/>
            <a:ext cx="3839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>
                <a:latin typeface="Times" pitchFamily="2" charset="0"/>
              </a:rPr>
              <a:t>Confusion Matrices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F0023FD-7556-2824-146D-53D7939DAF19}"/>
              </a:ext>
            </a:extLst>
          </p:cNvPr>
          <p:cNvSpPr txBox="1"/>
          <p:nvPr/>
        </p:nvSpPr>
        <p:spPr>
          <a:xfrm>
            <a:off x="36067095" y="10837212"/>
            <a:ext cx="1417733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16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L.R.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1CCFB0B-9751-59E7-1148-134DCBC6C586}"/>
              </a:ext>
            </a:extLst>
          </p:cNvPr>
          <p:cNvSpPr txBox="1"/>
          <p:nvPr/>
        </p:nvSpPr>
        <p:spPr>
          <a:xfrm>
            <a:off x="35787923" y="11690500"/>
            <a:ext cx="1719374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16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S.V.M.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026E449-0AB7-814A-387D-BE821B58DFE4}"/>
              </a:ext>
            </a:extLst>
          </p:cNvPr>
          <p:cNvSpPr txBox="1"/>
          <p:nvPr/>
        </p:nvSpPr>
        <p:spPr>
          <a:xfrm>
            <a:off x="35840855" y="12632668"/>
            <a:ext cx="1643971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16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R.F.C.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6D2555-F66F-8A0C-4C0D-6A431B0BB692}"/>
              </a:ext>
            </a:extLst>
          </p:cNvPr>
          <p:cNvSpPr txBox="1"/>
          <p:nvPr/>
        </p:nvSpPr>
        <p:spPr>
          <a:xfrm>
            <a:off x="30929104" y="17979119"/>
            <a:ext cx="126126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7222" indent="-617222"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methods are effective at deriving insight regarding tumor heterogeneity using spatial gene expression data.</a:t>
            </a:r>
          </a:p>
        </p:txBody>
      </p:sp>
      <p:pic>
        <p:nvPicPr>
          <p:cNvPr id="108" name="Picture 107" descr="Qr code&#10;&#10;Description automatically generated">
            <a:extLst>
              <a:ext uri="{FF2B5EF4-FFF2-40B4-BE49-F238E27FC236}">
                <a16:creationId xmlns:a16="http://schemas.microsoft.com/office/drawing/2014/main" id="{22EA1A33-889D-D64A-1D5F-21EBA43ECE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947985" y="298932"/>
            <a:ext cx="3610219" cy="3610219"/>
          </a:xfrm>
          <a:prstGeom prst="rect">
            <a:avLst/>
          </a:prstGeom>
        </p:spPr>
      </p:pic>
      <p:pic>
        <p:nvPicPr>
          <p:cNvPr id="109" name="Picture 4" descr="nsf1.eps">
            <a:extLst>
              <a:ext uri="{FF2B5EF4-FFF2-40B4-BE49-F238E27FC236}">
                <a16:creationId xmlns:a16="http://schemas.microsoft.com/office/drawing/2014/main" id="{3DFB57E9-B171-AC2E-0DC9-751CB19AC8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4236" y="240692"/>
            <a:ext cx="3611880" cy="3611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FC1C394F-BD28-70D6-6757-5ED441E8AF7C}"/>
              </a:ext>
            </a:extLst>
          </p:cNvPr>
          <p:cNvSpPr txBox="1"/>
          <p:nvPr/>
        </p:nvSpPr>
        <p:spPr>
          <a:xfrm>
            <a:off x="34386892" y="3824597"/>
            <a:ext cx="3206568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4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Award No.: 2050195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A544997-B24D-1BD9-F153-97CFA678B9D2}"/>
              </a:ext>
            </a:extLst>
          </p:cNvPr>
          <p:cNvSpPr txBox="1"/>
          <p:nvPr/>
        </p:nvSpPr>
        <p:spPr>
          <a:xfrm>
            <a:off x="39325869" y="4228417"/>
            <a:ext cx="2904962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4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Poster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2D1F07E-AA72-1606-EF52-F8BF25D10588}"/>
              </a:ext>
            </a:extLst>
          </p:cNvPr>
          <p:cNvSpPr txBox="1"/>
          <p:nvPr/>
        </p:nvSpPr>
        <p:spPr>
          <a:xfrm>
            <a:off x="12720727" y="2557066"/>
            <a:ext cx="20133845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32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Chancharik Mitra</a:t>
            </a:r>
            <a:r>
              <a:rPr lang="en-US" sz="4320" b="1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43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Jin Young Yoo</a:t>
            </a:r>
            <a:r>
              <a:rPr lang="en-US" sz="432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43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Dr. Zeynep Madak-Erdogan</a:t>
            </a:r>
            <a:r>
              <a:rPr lang="en-US" sz="432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43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Dr. Aiman Soliman</a:t>
            </a:r>
            <a:r>
              <a:rPr lang="en-US" sz="432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2,3</a:t>
            </a:r>
            <a:endParaRPr lang="en-US" sz="432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572E9BF-6302-4825-80FB-DDB6CE72E985}"/>
              </a:ext>
            </a:extLst>
          </p:cNvPr>
          <p:cNvSpPr txBox="1"/>
          <p:nvPr/>
        </p:nvSpPr>
        <p:spPr>
          <a:xfrm>
            <a:off x="31064342" y="20989241"/>
            <a:ext cx="12612624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7222" indent="-617222"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8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Analyzing ML methods for interpretability (e.g., RPL41)</a:t>
            </a:r>
          </a:p>
          <a:p>
            <a:pPr marL="617222" indent="-617222"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84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Features: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BB0851C-7FA5-A35D-FA85-07DE05D1B0ED}"/>
              </a:ext>
            </a:extLst>
          </p:cNvPr>
          <p:cNvSpPr txBox="1"/>
          <p:nvPr/>
        </p:nvSpPr>
        <p:spPr>
          <a:xfrm>
            <a:off x="35756752" y="21569398"/>
            <a:ext cx="12612624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7222" indent="-617222"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84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Methods:</a:t>
            </a:r>
          </a:p>
          <a:p>
            <a:pPr marL="2263142" lvl="1" indent="-617222">
              <a:buSzPct val="100000"/>
              <a:buFont typeface="Courier New" panose="02070309020205020404" pitchFamily="49" charset="0"/>
              <a:buChar char="o"/>
            </a:pPr>
            <a:endParaRPr lang="en-US" sz="38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EDB89BD-A88D-1985-FE3D-A041061777C5}"/>
              </a:ext>
            </a:extLst>
          </p:cNvPr>
          <p:cNvSpPr txBox="1"/>
          <p:nvPr/>
        </p:nvSpPr>
        <p:spPr>
          <a:xfrm>
            <a:off x="9504308" y="3401138"/>
            <a:ext cx="2506396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32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43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California, Berkeley; </a:t>
            </a:r>
            <a:r>
              <a:rPr lang="en-US" sz="432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43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Illinois, Urbana-Champaign, </a:t>
            </a:r>
            <a:r>
              <a:rPr lang="en-US" sz="432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43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National Center for Supercomputing Applications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50EA1B8-94D4-58EC-D3B6-04AC803759DB}"/>
              </a:ext>
            </a:extLst>
          </p:cNvPr>
          <p:cNvSpPr txBox="1"/>
          <p:nvPr/>
        </p:nvSpPr>
        <p:spPr>
          <a:xfrm>
            <a:off x="36696690" y="22392597"/>
            <a:ext cx="12612624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7222" indent="-617222">
              <a:buSzPct val="100000"/>
              <a:buFont typeface="Wingdings" pitchFamily="2" charset="2"/>
              <a:buChar char="Ø"/>
            </a:pPr>
            <a:r>
              <a:rPr lang="en-US" sz="38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 Embedding</a:t>
            </a:r>
          </a:p>
          <a:p>
            <a:pPr marL="617222" indent="-617222">
              <a:buSzPct val="100000"/>
              <a:buFont typeface="Wingdings" pitchFamily="2" charset="2"/>
              <a:buChar char="Ø"/>
            </a:pPr>
            <a:r>
              <a:rPr lang="en-US" sz="38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</a:p>
          <a:p>
            <a:pPr marL="617222" indent="-617222">
              <a:buSzPct val="100000"/>
              <a:buFont typeface="Wingdings" pitchFamily="2" charset="2"/>
              <a:buChar char="Ø"/>
            </a:pPr>
            <a:r>
              <a:rPr lang="en-US" sz="38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DINO</a:t>
            </a:r>
          </a:p>
          <a:p>
            <a:pPr marL="617222" indent="-617222">
              <a:buSzPct val="100000"/>
              <a:buFont typeface="Wingdings" pitchFamily="2" charset="2"/>
              <a:buChar char="Ø"/>
            </a:pPr>
            <a:r>
              <a:rPr lang="en-US" sz="38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Methods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D937D0C-D9B9-4C33-DF75-53158D9B9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3458" y="22419489"/>
            <a:ext cx="4465921" cy="520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BB14F300-021D-FEE8-EDE5-9B11EC63EE4F}"/>
              </a:ext>
            </a:extLst>
          </p:cNvPr>
          <p:cNvSpPr txBox="1"/>
          <p:nvPr/>
        </p:nvSpPr>
        <p:spPr>
          <a:xfrm>
            <a:off x="452339" y="30436633"/>
            <a:ext cx="12053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 Expression Activity Map Pipeline for Prostate Cancer Samples [5]</a:t>
            </a:r>
          </a:p>
        </p:txBody>
      </p:sp>
      <p:pic>
        <p:nvPicPr>
          <p:cNvPr id="91" name="Picture 4">
            <a:extLst>
              <a:ext uri="{FF2B5EF4-FFF2-40B4-BE49-F238E27FC236}">
                <a16:creationId xmlns:a16="http://schemas.microsoft.com/office/drawing/2014/main" id="{40B7A5C2-3F55-F6CF-F00C-8ED1D63BEC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" r="5241"/>
          <a:stretch/>
        </p:blipFill>
        <p:spPr bwMode="auto">
          <a:xfrm>
            <a:off x="25212979" y="10619161"/>
            <a:ext cx="4287677" cy="395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55F84B-E63F-C56F-368A-3F59870CAA9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806121" y="8382431"/>
            <a:ext cx="4948234" cy="4852291"/>
          </a:xfrm>
          <a:prstGeom prst="rect">
            <a:avLst/>
          </a:prstGeom>
        </p:spPr>
      </p:pic>
      <p:pic>
        <p:nvPicPr>
          <p:cNvPr id="23" name="Picture 2" descr="MNIST autoencoder.">
            <a:extLst>
              <a:ext uri="{FF2B5EF4-FFF2-40B4-BE49-F238E27FC236}">
                <a16:creationId xmlns:a16="http://schemas.microsoft.com/office/drawing/2014/main" id="{7FA43AF5-77DE-47DD-873E-14A30142C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7959" y="25069488"/>
            <a:ext cx="6708730" cy="210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2C5A5D-9DEB-3297-7574-EBE2D6621BEA}"/>
              </a:ext>
            </a:extLst>
          </p:cNvPr>
          <p:cNvSpPr txBox="1"/>
          <p:nvPr/>
        </p:nvSpPr>
        <p:spPr>
          <a:xfrm>
            <a:off x="36035924" y="27394215"/>
            <a:ext cx="7652801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9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 Image Credit:</a:t>
            </a:r>
          </a:p>
          <a:p>
            <a:pPr algn="ctr"/>
            <a:r>
              <a:rPr lang="en-US" sz="19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https://bytepawn.com/building-a-pytorch-autoencoder-for-mnist-digits.html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D0B0C9F-5748-A7B5-8040-7F6B530AA9E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0732" y="751910"/>
            <a:ext cx="9265387" cy="36436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E8D2014-A67C-B42E-830F-B829E5008012}"/>
              </a:ext>
            </a:extLst>
          </p:cNvPr>
          <p:cNvSpPr txBox="1"/>
          <p:nvPr/>
        </p:nvSpPr>
        <p:spPr>
          <a:xfrm>
            <a:off x="33734829" y="-326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380F3FD-3206-381A-5E86-084409AB0E3F}"/>
              </a:ext>
            </a:extLst>
          </p:cNvPr>
          <p:cNvCxnSpPr>
            <a:cxnSpLocks/>
          </p:cNvCxnSpPr>
          <p:nvPr/>
        </p:nvCxnSpPr>
        <p:spPr>
          <a:xfrm flipV="1">
            <a:off x="4946362" y="13681342"/>
            <a:ext cx="4997623" cy="4452354"/>
          </a:xfrm>
          <a:prstGeom prst="straightConnector1">
            <a:avLst/>
          </a:prstGeom>
          <a:ln w="57150" cap="flat" cmpd="sng" algn="ctr">
            <a:solidFill>
              <a:schemeClr val="accent5"/>
            </a:solidFill>
            <a:prstDash val="dash"/>
            <a:round/>
            <a:headEnd type="triangle" w="med" len="med"/>
            <a:tailEnd type="non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117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34CC53-FA96-6DD6-3747-035027636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9230" y="9929468"/>
            <a:ext cx="6743233" cy="3190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A9B2E3-AAA7-D6A4-B0FC-CBF959CC0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2463" y="9929468"/>
            <a:ext cx="8083399" cy="31901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F28F7A-CD50-10EC-824C-D0417F910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8196" y="13119652"/>
            <a:ext cx="6067606" cy="31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76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13091</TotalTime>
  <Words>659</Words>
  <Application>Microsoft Macintosh PowerPoint</Application>
  <PresentationFormat>Custom</PresentationFormat>
  <Paragraphs>67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Arial</vt:lpstr>
      <vt:lpstr>Calibri</vt:lpstr>
      <vt:lpstr>Calibri Light</vt:lpstr>
      <vt:lpstr>Courier New</vt:lpstr>
      <vt:lpstr>Times</vt:lpstr>
      <vt:lpstr>Times New Roman</vt:lpstr>
      <vt:lpstr>Wingdings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Chancharik Mitra</dc:creator>
  <cp:lastModifiedBy>Chancharik Mitra</cp:lastModifiedBy>
  <cp:revision>19</cp:revision>
  <cp:lastPrinted>2022-07-21T16:41:26Z</cp:lastPrinted>
  <dcterms:created xsi:type="dcterms:W3CDTF">2022-07-11T19:43:27Z</dcterms:created>
  <dcterms:modified xsi:type="dcterms:W3CDTF">2022-07-25T18:39:07Z</dcterms:modified>
</cp:coreProperties>
</file>